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2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60" r:id="rId12"/>
    <p:sldId id="261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9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841E4-F6B7-4DC3-8245-433011D2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F43A9F-58F5-48B2-B8A9-72BCA6633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D941C-A9F8-40F4-B0CB-BC204877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12855-3517-4B05-8170-694D7DB3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8F6BB-B1C8-4FAB-BEEE-60562A56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03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9226-8AF3-4800-AFBC-9FF3C064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30F02-53D7-441F-AFC6-4EF0C7A6A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501AC-4FF5-4DEA-A208-770773C5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7B48-44D8-4896-A429-DE5C98B8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3867A-87FD-4D7C-A62D-33BF8A2C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258069-01C8-4680-83F0-D8A65E12C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0B535B-2E3B-4502-B244-7FAB985AF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46A06-3D26-4125-BC46-2E85707E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57CBE-2BEA-4F49-87D4-C005F701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3BA24-4D4C-48F9-A897-6D4F625C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9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6311-AAF5-4078-9772-8F21CDAD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8EE4C-5CC9-44A7-8C3D-B53206A7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0DC32-5EB1-43FE-96F0-7F5291FA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64C8F-E221-4667-9787-F389E7C1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51889-21BE-4BE3-A7A5-60FAF6B0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8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7B635-E5C8-4172-A5AC-27DA578D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E20B1-90C9-4696-B7EA-1E17FB223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DFCC2-7C44-40D7-9FD8-737ACE51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D1FD8-3203-4FA2-9E6A-ADC00ADC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E9976-E8B7-41A3-8DB9-39B59F9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6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C5B96-928B-40EB-8A7A-8B76321A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305D1-3259-497D-80FE-BE9932786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C3F28-14DF-4355-84D1-86D80B1AD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5DBE9-D370-43A8-ACE3-A5AD98F5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32B8E-2EA0-4735-B14A-410E3520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81D05-F58A-4485-BCB6-16089146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7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4C9B5-3A8C-491A-BE93-786B5E6F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83002E-05D9-4C71-A9F6-84C07B92F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41EF08-1080-4A7D-B312-AA12F2EE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5E1E1B-D409-43B3-81B8-87078FB93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CDCE6-A9BC-45CD-A6F5-BEC3AC1D3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70A141-FCBE-417C-8759-8EA40A67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690DB-DBE1-441F-994B-0030DC3C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25B6EB-F6E7-4014-AAB4-3AF1B223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76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48A26-D90C-4696-A463-FBEC6050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EBECBA-752F-4A07-A24C-8A7D17F2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EA80D8-C62F-4063-878E-00470502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81E8F4-BD54-4271-8DA8-B27BBE7F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1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0C8DEC-D89F-405C-9B0C-DAE33A3B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5BBF4-27B2-4CEC-A67B-583B3056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F4ED50-9F84-4440-96DA-0D042E28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5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2722C-F762-4D09-AFF0-28779073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D556A-E16C-4B12-BC99-C8415D325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B40C8-948B-4914-A55F-EFFF22C6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695749-C743-4EED-80E6-F736CF5C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8A0896-F939-4001-BF50-1E3F91A2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C3510-3123-4404-B8D9-14CC5693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BDD26-E847-4172-BC7C-E7EBD414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7ABDAA-BACE-4E95-A944-C47A5EC8C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36D9DA-A07F-458E-BBC7-C4A3D21E1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A9695E-F4EB-4F37-8CA9-3BE7C085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006A40-1518-40A5-9D60-42B5640A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735C9A-4184-45D6-8FF9-765C91A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7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BEB2A0-FA4D-49AC-B37E-484850A0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D329D-736C-4E4B-A7E3-A48A64FC0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7AD63-1444-4716-B439-0AAC0DB58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47A2C-8D22-4617-B7D4-8282EC1CC51A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1402B-AE38-4A5F-B089-798FDAA90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9E6F4-2057-410E-ACA4-C652D1445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A082-208B-41BA-81B5-92A753326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89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D:\&#44592;&#54925;\&#49689;&#51228;\10&#51068;&#52264;\&#48533;&#44340;_&#51116;&#54868;&#48516;&#49437;_201221_&#51312;&#49457;&#54984;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D:\&#44592;&#54925;\&#49689;&#51228;\10&#51068;&#52264;\&#48533;&#44340;_&#51116;&#54868;&#48516;&#49437;_201221_&#51312;&#49457;&#54984;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file:///D:\&#44592;&#54925;\&#49689;&#51228;\10&#51068;&#52264;\&#48533;&#44340;_&#51116;&#54868;&#48516;&#49437;_201221_&#51312;&#49457;&#54984;.xlsx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file:///D:\&#44592;&#54925;\&#49689;&#51228;\10&#51068;&#52264;\&#48533;&#44340;_&#51116;&#54868;&#48516;&#49437;_201221_&#51312;&#49457;&#54984;.xls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D:\&#44592;&#54925;\&#49689;&#51228;\10&#51068;&#52264;\&#48533;&#44340;_&#51116;&#54868;&#48516;&#49437;_201221_&#51312;&#49457;&#54984;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D:\&#44592;&#54925;\&#49689;&#51228;\10&#51068;&#52264;\&#48533;&#44340;_&#51116;&#54868;&#48516;&#49437;_201221_&#51312;&#49457;&#54984;.xlsx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붕괴3rd 신규 발키리 로스트 로즈마리 추가 | 한경닷컴">
            <a:extLst>
              <a:ext uri="{FF2B5EF4-FFF2-40B4-BE49-F238E27FC236}">
                <a16:creationId xmlns:a16="http://schemas.microsoft.com/office/drawing/2014/main" id="{B0716906-675B-4D97-9482-703A6CA9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6" b="99703" l="167" r="98000">
                        <a14:foregroundMark x1="11667" y1="45994" x2="333" y2="54896"/>
                        <a14:foregroundMark x1="12500" y1="59347" x2="7167" y2="89318"/>
                        <a14:foregroundMark x1="7167" y1="89318" x2="11500" y2="96142"/>
                        <a14:foregroundMark x1="11500" y1="96142" x2="22667" y2="96439"/>
                        <a14:foregroundMark x1="28167" y1="56083" x2="5500" y2="87240"/>
                        <a14:foregroundMark x1="21500" y1="62018" x2="14833" y2="58457"/>
                        <a14:foregroundMark x1="14833" y1="58457" x2="19167" y2="61424"/>
                        <a14:foregroundMark x1="19167" y1="61424" x2="13167" y2="59941"/>
                        <a14:foregroundMark x1="13167" y1="59941" x2="19000" y2="67656"/>
                        <a14:foregroundMark x1="19000" y1="67656" x2="24000" y2="67359"/>
                        <a14:foregroundMark x1="24000" y1="67359" x2="21333" y2="60831"/>
                        <a14:foregroundMark x1="21333" y1="60831" x2="17167" y2="61424"/>
                        <a14:foregroundMark x1="17167" y1="61424" x2="14333" y2="67656"/>
                        <a14:foregroundMark x1="14333" y1="67656" x2="15000" y2="75668"/>
                        <a14:foregroundMark x1="15000" y1="75668" x2="17667" y2="66172"/>
                        <a14:foregroundMark x1="17667" y1="66172" x2="13000" y2="67953"/>
                        <a14:foregroundMark x1="13000" y1="67953" x2="14833" y2="81306"/>
                        <a14:foregroundMark x1="14833" y1="81306" x2="18500" y2="85460"/>
                        <a14:foregroundMark x1="18500" y1="85460" x2="22333" y2="82493"/>
                        <a14:foregroundMark x1="22333" y1="82493" x2="21833" y2="75074"/>
                        <a14:foregroundMark x1="21833" y1="75074" x2="16667" y2="70030"/>
                        <a14:foregroundMark x1="16667" y1="70030" x2="18000" y2="79822"/>
                        <a14:foregroundMark x1="18000" y1="79822" x2="23667" y2="81306"/>
                        <a14:foregroundMark x1="23667" y1="81306" x2="28000" y2="80415"/>
                        <a14:foregroundMark x1="28000" y1="80415" x2="37833" y2="83976"/>
                        <a14:foregroundMark x1="37833" y1="83976" x2="41167" y2="90801"/>
                        <a14:foregroundMark x1="41167" y1="90801" x2="46333" y2="90801"/>
                        <a14:foregroundMark x1="46333" y1="90801" x2="52333" y2="82493"/>
                        <a14:foregroundMark x1="52333" y1="82493" x2="57000" y2="90801"/>
                        <a14:foregroundMark x1="57000" y1="90801" x2="66167" y2="79822"/>
                        <a14:foregroundMark x1="66167" y1="79822" x2="57667" y2="78932"/>
                        <a14:foregroundMark x1="57667" y1="78932" x2="55333" y2="90208"/>
                        <a14:foregroundMark x1="55333" y1="90208" x2="60667" y2="75371"/>
                        <a14:foregroundMark x1="60667" y1="75371" x2="51000" y2="76261"/>
                        <a14:foregroundMark x1="51000" y1="76261" x2="59167" y2="84570"/>
                        <a14:foregroundMark x1="59167" y1="84570" x2="62167" y2="66172"/>
                        <a14:foregroundMark x1="62167" y1="66172" x2="48667" y2="75074"/>
                        <a14:foregroundMark x1="48667" y1="75074" x2="56667" y2="80712"/>
                        <a14:foregroundMark x1="56667" y1="80712" x2="62833" y2="67656"/>
                        <a14:foregroundMark x1="62833" y1="67656" x2="57667" y2="77745"/>
                        <a14:foregroundMark x1="57667" y1="77745" x2="66833" y2="87537"/>
                        <a14:foregroundMark x1="66833" y1="87537" x2="72167" y2="70623"/>
                        <a14:foregroundMark x1="72167" y1="70623" x2="63167" y2="66469"/>
                        <a14:foregroundMark x1="63167" y1="66469" x2="66000" y2="58160"/>
                        <a14:foregroundMark x1="66000" y1="58160" x2="67000" y2="76558"/>
                        <a14:foregroundMark x1="67000" y1="76558" x2="81667" y2="84273"/>
                        <a14:foregroundMark x1="81667" y1="84273" x2="90500" y2="72700"/>
                        <a14:foregroundMark x1="90500" y1="72700" x2="86000" y2="82789"/>
                        <a14:foregroundMark x1="86000" y1="82789" x2="90667" y2="59050"/>
                        <a14:foregroundMark x1="90667" y1="59050" x2="86500" y2="67953"/>
                        <a14:foregroundMark x1="86500" y1="67953" x2="91833" y2="79525"/>
                        <a14:foregroundMark x1="91833" y1="79525" x2="93000" y2="52522"/>
                        <a14:foregroundMark x1="93000" y1="52522" x2="89833" y2="62611"/>
                        <a14:foregroundMark x1="89833" y1="62611" x2="95000" y2="48961"/>
                        <a14:foregroundMark x1="95000" y1="48961" x2="93000" y2="36499"/>
                        <a14:foregroundMark x1="93000" y1="36499" x2="95667" y2="27003"/>
                        <a14:foregroundMark x1="95667" y1="27003" x2="96000" y2="37092"/>
                        <a14:foregroundMark x1="96000" y1="37092" x2="95500" y2="19288"/>
                        <a14:foregroundMark x1="95500" y1="19288" x2="84833" y2="13353"/>
                        <a14:foregroundMark x1="84833" y1="13353" x2="75333" y2="11869"/>
                        <a14:foregroundMark x1="75333" y1="11869" x2="83000" y2="16024"/>
                        <a14:foregroundMark x1="83000" y1="16024" x2="60167" y2="12760"/>
                        <a14:foregroundMark x1="83855" y1="16688" x2="94167" y2="18398"/>
                        <a14:foregroundMark x1="60167" y1="12760" x2="81288" y2="16262"/>
                        <a14:foregroundMark x1="92667" y1="7122" x2="98000" y2="49258"/>
                        <a14:foregroundMark x1="98000" y1="49258" x2="98000" y2="51335"/>
                        <a14:foregroundMark x1="75667" y1="94362" x2="36833" y2="97923"/>
                        <a14:foregroundMark x1="59000" y1="97923" x2="65167" y2="99703"/>
                        <a14:foregroundMark x1="65167" y1="99703" x2="58000" y2="99407"/>
                        <a14:foregroundMark x1="37667" y1="90504" x2="29167" y2="95252"/>
                        <a14:foregroundMark x1="29167" y1="95252" x2="45333" y2="88131"/>
                        <a14:foregroundMark x1="45333" y1="88131" x2="31667" y2="92582"/>
                        <a14:foregroundMark x1="31667" y1="92582" x2="24500" y2="99407"/>
                        <a14:foregroundMark x1="2333" y1="80119" x2="1500" y2="90208"/>
                        <a14:foregroundMark x1="1500" y1="90208" x2="4333" y2="97329"/>
                        <a14:foregroundMark x1="4333" y1="97329" x2="8000" y2="98220"/>
                        <a14:foregroundMark x1="14333" y1="39169" x2="14333" y2="39169"/>
                        <a14:foregroundMark x1="15500" y1="36499" x2="8500" y2="43917"/>
                        <a14:foregroundMark x1="83333" y1="22255" x2="83333" y2="22255"/>
                        <a14:foregroundMark x1="82500" y1="23442" x2="79833" y2="23442"/>
                        <a14:foregroundMark x1="79667" y1="22849" x2="78333" y2="22552"/>
                        <a14:foregroundMark x1="84167" y1="19585" x2="82000" y2="20475"/>
                        <a14:foregroundMark x1="82500" y1="20475" x2="80500" y2="16320"/>
                        <a14:foregroundMark x1="83333" y1="41246" x2="84833" y2="47774"/>
                        <a14:foregroundMark x1="84833" y1="47774" x2="79500" y2="58160"/>
                        <a14:foregroundMark x1="79500" y1="58160" x2="79500" y2="58160"/>
                        <a14:foregroundMark x1="74167" y1="23145" x2="76167" y2="30267"/>
                        <a14:foregroundMark x1="76167" y1="30267" x2="75500" y2="31454"/>
                        <a14:foregroundMark x1="77667" y1="19288" x2="74500" y2="25223"/>
                        <a14:foregroundMark x1="90000" y1="27300" x2="84833" y2="30564"/>
                        <a14:foregroundMark x1="84833" y1="30564" x2="82500" y2="34125"/>
                        <a14:foregroundMark x1="83833" y1="28190" x2="82500" y2="34718"/>
                        <a14:foregroundMark x1="82500" y1="34718" x2="84833" y2="24926"/>
                        <a14:foregroundMark x1="84833" y1="24926" x2="80833" y2="39763"/>
                        <a14:foregroundMark x1="84500" y1="27596" x2="82000" y2="35015"/>
                        <a14:foregroundMark x1="82000" y1="35015" x2="82167" y2="42136"/>
                        <a14:foregroundMark x1="82167" y1="42136" x2="85000" y2="37092"/>
                        <a14:foregroundMark x1="85000" y1="37092" x2="87000" y2="29970"/>
                        <a14:foregroundMark x1="87000" y1="29970" x2="84833" y2="40356"/>
                        <a14:foregroundMark x1="84833" y1="40356" x2="86667" y2="48665"/>
                        <a14:foregroundMark x1="86667" y1="48665" x2="88333" y2="43323"/>
                        <a14:foregroundMark x1="63000" y1="10089" x2="53833" y2="11573"/>
                        <a14:foregroundMark x1="53833" y1="11573" x2="57333" y2="15430"/>
                        <a14:foregroundMark x1="57333" y1="15430" x2="63000" y2="17804"/>
                        <a14:foregroundMark x1="55000" y1="10979" x2="52882" y2="11884"/>
                        <a14:foregroundMark x1="53814" y1="15209" x2="55167" y2="16320"/>
                        <a14:foregroundMark x1="55167" y1="16320" x2="60000" y2="17211"/>
                        <a14:foregroundMark x1="52667" y1="10682" x2="52570" y2="11370"/>
                        <a14:backgroundMark x1="28833" y1="15430" x2="40333" y2="25223"/>
                        <a14:backgroundMark x1="40333" y1="25223" x2="39000" y2="24332"/>
                        <a14:backgroundMark x1="56167" y1="23739" x2="55833" y2="45104"/>
                        <a14:backgroundMark x1="52333" y1="10979" x2="51000" y2="12760"/>
                        <a14:backgroundMark x1="51500" y1="10979" x2="49833" y2="13056"/>
                        <a14:backgroundMark x1="52833" y1="10386" x2="52833" y2="103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붕괴3rd">
            <a:extLst>
              <a:ext uri="{FF2B5EF4-FFF2-40B4-BE49-F238E27FC236}">
                <a16:creationId xmlns:a16="http://schemas.microsoft.com/office/drawing/2014/main" id="{E73A1262-B7C9-459A-AB67-CD47BAEF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5" b="90728" l="3306" r="97934">
                        <a14:foregroundMark x1="4545" y1="50331" x2="32231" y2="53642"/>
                        <a14:foregroundMark x1="79339" y1="35099" x2="96694" y2="38411"/>
                        <a14:foregroundMark x1="89256" y1="50331" x2="89256" y2="50331"/>
                        <a14:foregroundMark x1="97934" y1="39735" x2="97934" y2="39735"/>
                        <a14:foregroundMark x1="70248" y1="7285" x2="70248" y2="7285"/>
                        <a14:foregroundMark x1="61570" y1="90728" x2="61570" y2="90728"/>
                        <a14:foregroundMark x1="88430" y1="56954" x2="88430" y2="5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85129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14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FE095C0-13F0-48A5-9FE6-E0CDD0EC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7" b="99739" l="3506" r="98915">
                        <a14:foregroundMark x1="87062" y1="11816" x2="96411" y2="13901"/>
                        <a14:foregroundMark x1="34224" y1="87489" x2="29967" y2="94440"/>
                        <a14:foregroundMark x1="29967" y1="94440" x2="35643" y2="90182"/>
                        <a14:foregroundMark x1="35643" y1="90182" x2="38397" y2="97307"/>
                        <a14:foregroundMark x1="38397" y1="97307" x2="43489" y2="90530"/>
                        <a14:foregroundMark x1="43489" y1="90530" x2="49833" y2="88271"/>
                        <a14:foregroundMark x1="49833" y1="88271" x2="56010" y2="91399"/>
                        <a14:foregroundMark x1="56010" y1="91399" x2="57179" y2="90791"/>
                        <a14:foregroundMark x1="70117" y1="83058" x2="69533" y2="85404"/>
                        <a14:foregroundMark x1="70785" y1="76803" x2="69032" y2="85404"/>
                        <a14:foregroundMark x1="64357" y1="87924" x2="64858" y2="94874"/>
                        <a14:foregroundMark x1="64858" y1="94874" x2="68364" y2="98349"/>
                        <a14:foregroundMark x1="55843" y1="43788" x2="55259" y2="51434"/>
                        <a14:foregroundMark x1="55259" y1="51434" x2="62604" y2="65334"/>
                        <a14:foregroundMark x1="62604" y1="65334" x2="67529" y2="60209"/>
                        <a14:foregroundMark x1="67529" y1="60209" x2="68447" y2="37880"/>
                        <a14:foregroundMark x1="68447" y1="37880" x2="58848" y2="48393"/>
                        <a14:foregroundMark x1="58848" y1="48393" x2="56093" y2="63510"/>
                        <a14:foregroundMark x1="56093" y1="63510" x2="57763" y2="74283"/>
                        <a14:foregroundMark x1="57763" y1="74283" x2="64357" y2="68549"/>
                        <a14:foregroundMark x1="64357" y1="68549" x2="66027" y2="50565"/>
                        <a14:foregroundMark x1="66027" y1="50565" x2="60267" y2="42050"/>
                        <a14:foregroundMark x1="60267" y1="42050" x2="61352" y2="57863"/>
                        <a14:foregroundMark x1="61352" y1="57863" x2="66945" y2="65248"/>
                        <a14:foregroundMark x1="66945" y1="65248" x2="73957" y2="65508"/>
                        <a14:foregroundMark x1="73957" y1="65508" x2="75209" y2="58384"/>
                        <a14:foregroundMark x1="75209" y1="58384" x2="67529" y2="59253"/>
                        <a14:foregroundMark x1="67529" y1="59253" x2="68948" y2="70547"/>
                        <a14:foregroundMark x1="68948" y1="70547" x2="73456" y2="60295"/>
                        <a14:foregroundMark x1="73456" y1="60295" x2="76377" y2="70721"/>
                        <a14:foregroundMark x1="76377" y1="70721" x2="80885" y2="60904"/>
                        <a14:foregroundMark x1="80885" y1="60904" x2="76461" y2="68288"/>
                        <a14:foregroundMark x1="76461" y1="68288" x2="77963" y2="65682"/>
                        <a14:foregroundMark x1="80217" y1="63858" x2="78965" y2="71069"/>
                        <a14:foregroundMark x1="78965" y1="71069" x2="70200" y2="75413"/>
                        <a14:foregroundMark x1="72788" y1="72111" x2="72204" y2="72806"/>
                        <a14:foregroundMark x1="84391" y1="68028" x2="79382" y2="72372"/>
                        <a14:foregroundMark x1="84641" y1="70374" x2="79549" y2="73588"/>
                        <a14:foregroundMark x1="37229" y1="99566" x2="38063" y2="99826"/>
                        <a14:foregroundMark x1="70785" y1="81842" x2="68447" y2="88445"/>
                        <a14:foregroundMark x1="68447" y1="88445" x2="68614" y2="88358"/>
                        <a14:foregroundMark x1="10184" y1="39965" x2="3589" y2="43875"/>
                        <a14:foregroundMark x1="3589" y1="43875" x2="9265" y2="41529"/>
                        <a14:foregroundMark x1="41402" y1="11816" x2="40484" y2="12337"/>
                        <a14:foregroundMark x1="39900" y1="12945" x2="39816" y2="17811"/>
                        <a14:foregroundMark x1="37229" y1="18506" x2="31219" y2="19548"/>
                        <a14:foregroundMark x1="61018" y1="10947" x2="68280" y2="12076"/>
                        <a14:foregroundMark x1="68280" y1="12076" x2="72120" y2="14857"/>
                        <a14:foregroundMark x1="63272" y1="7385" x2="60851" y2="9036"/>
                        <a14:foregroundMark x1="62604" y1="7472" x2="64441" y2="7211"/>
                        <a14:foregroundMark x1="90401" y1="3997" x2="90401" y2="3997"/>
                        <a14:foregroundMark x1="90484" y1="13727" x2="79800" y2="15986"/>
                        <a14:foregroundMark x1="77963" y1="20417" x2="70618" y2="29887"/>
                        <a14:foregroundMark x1="74875" y1="25543" x2="68614" y2="39183"/>
                        <a14:foregroundMark x1="73038" y1="39270" x2="87312" y2="34405"/>
                        <a14:foregroundMark x1="87312" y1="34405" x2="92905" y2="33884"/>
                        <a14:foregroundMark x1="97579" y1="41703" x2="98915" y2="43788"/>
                        <a14:foregroundMark x1="96244" y1="34839" x2="97412" y2="34839"/>
                        <a14:foregroundMark x1="91152" y1="34405" x2="97997" y2="34752"/>
                        <a14:foregroundMark x1="95993" y1="52650" x2="97579" y2="60035"/>
                        <a14:foregroundMark x1="63272" y1="82537" x2="66194" y2="99739"/>
                      </a14:backgroundRemoval>
                    </a14:imgEffect>
                  </a14:imgLayer>
                </a14:imgProps>
              </a:ext>
            </a:extLst>
          </a:blip>
          <a:srcRect l="19434"/>
          <a:stretch/>
        </p:blipFill>
        <p:spPr>
          <a:xfrm>
            <a:off x="9563101" y="293965"/>
            <a:ext cx="2628899" cy="3135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회성 </a:t>
            </a:r>
            <a:r>
              <a:rPr lang="en-US" altLang="ko-KR" dirty="0">
                <a:solidFill>
                  <a:schemeClr val="bg1"/>
                </a:solidFill>
              </a:rPr>
              <a:t>Output </a:t>
            </a:r>
            <a:r>
              <a:rPr lang="ko-KR" altLang="en-US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A12A5-3F83-4172-87F3-3ED602E7B2C3}"/>
              </a:ext>
            </a:extLst>
          </p:cNvPr>
          <p:cNvSpPr txBox="1"/>
          <p:nvPr/>
        </p:nvSpPr>
        <p:spPr>
          <a:xfrm>
            <a:off x="1733550" y="160020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얻을 수 있는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회성 보상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47345-8F7D-47D2-B9D8-C5CCEA27E63D}"/>
              </a:ext>
            </a:extLst>
          </p:cNvPr>
          <p:cNvSpPr txBox="1"/>
          <p:nvPr/>
        </p:nvSpPr>
        <p:spPr>
          <a:xfrm>
            <a:off x="2314575" y="2447925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34078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수정</a:t>
            </a:r>
            <a:endParaRPr lang="ko-KR" alt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AB978-E8A4-4235-BCBD-53344BCB3F50}"/>
              </a:ext>
            </a:extLst>
          </p:cNvPr>
          <p:cNvSpPr txBox="1"/>
          <p:nvPr/>
        </p:nvSpPr>
        <p:spPr>
          <a:xfrm>
            <a:off x="7767634" y="16002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S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급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발키리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소환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2296-B495-4016-839F-71F9792AADE6}"/>
              </a:ext>
            </a:extLst>
          </p:cNvPr>
          <p:cNvSpPr txBox="1"/>
          <p:nvPr/>
        </p:nvSpPr>
        <p:spPr>
          <a:xfrm>
            <a:off x="7986708" y="244792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28000 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6BB1C-0779-4637-88A1-24D6A897C89C}"/>
              </a:ext>
            </a:extLst>
          </p:cNvPr>
          <p:cNvSpPr txBox="1"/>
          <p:nvPr/>
        </p:nvSpPr>
        <p:spPr>
          <a:xfrm>
            <a:off x="7767634" y="4219575"/>
            <a:ext cx="2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모든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S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급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발키리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소환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E9C85-FB64-4401-A89B-36E84EBD2E47}"/>
              </a:ext>
            </a:extLst>
          </p:cNvPr>
          <p:cNvSpPr txBox="1"/>
          <p:nvPr/>
        </p:nvSpPr>
        <p:spPr>
          <a:xfrm>
            <a:off x="8205784" y="4800123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588000 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수정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65D9C-D048-4411-9334-614EBEDDD696}"/>
              </a:ext>
            </a:extLst>
          </p:cNvPr>
          <p:cNvSpPr txBox="1"/>
          <p:nvPr/>
        </p:nvSpPr>
        <p:spPr>
          <a:xfrm>
            <a:off x="1738313" y="4219575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얻을 수 있는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회성 보상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9527A0-644B-48C3-8DED-0414D40D9A47}"/>
              </a:ext>
            </a:extLst>
          </p:cNvPr>
          <p:cNvSpPr txBox="1"/>
          <p:nvPr/>
        </p:nvSpPr>
        <p:spPr>
          <a:xfrm>
            <a:off x="2357437" y="4800123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34078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수정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highlight>
                <a:srgbClr val="80808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2BF5C-7050-4AAB-A132-F6CE2E7B925C}"/>
              </a:ext>
            </a:extLst>
          </p:cNvPr>
          <p:cNvSpPr txBox="1"/>
          <p:nvPr/>
        </p:nvSpPr>
        <p:spPr>
          <a:xfrm>
            <a:off x="5091112" y="4800123"/>
            <a:ext cx="19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약 </a:t>
            </a:r>
            <a:r>
              <a:rPr lang="en-US" altLang="ko-KR" dirty="0">
                <a:solidFill>
                  <a:srgbClr val="FF0000"/>
                </a:solidFill>
                <a:highlight>
                  <a:srgbClr val="808080"/>
                </a:highlight>
              </a:rPr>
              <a:t>5.8%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에 불과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F42297-62ED-49C3-A441-98F19AC41EA9}"/>
              </a:ext>
            </a:extLst>
          </p:cNvPr>
          <p:cNvSpPr txBox="1"/>
          <p:nvPr/>
        </p:nvSpPr>
        <p:spPr>
          <a:xfrm>
            <a:off x="5091112" y="2309425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highlight>
                  <a:srgbClr val="808080"/>
                </a:highlight>
              </a:rPr>
              <a:t>한번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에 한해 </a:t>
            </a:r>
            <a:endParaRPr lang="en-US" altLang="ko-KR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확정 소환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7802BB3-AACF-489E-889A-4AC4EDDD514D}"/>
              </a:ext>
            </a:extLst>
          </p:cNvPr>
          <p:cNvCxnSpPr>
            <a:cxnSpLocks/>
          </p:cNvCxnSpPr>
          <p:nvPr/>
        </p:nvCxnSpPr>
        <p:spPr>
          <a:xfrm>
            <a:off x="5091112" y="1784866"/>
            <a:ext cx="192881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8A662F-3154-42DC-B620-F76CF414E17B}"/>
              </a:ext>
            </a:extLst>
          </p:cNvPr>
          <p:cNvCxnSpPr>
            <a:cxnSpLocks/>
          </p:cNvCxnSpPr>
          <p:nvPr/>
        </p:nvCxnSpPr>
        <p:spPr>
          <a:xfrm>
            <a:off x="5091112" y="4375666"/>
            <a:ext cx="192881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695C3B5-C354-452C-80C9-26FB54E890F7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360434-F945-422F-9DA4-BDE79796CB1E}"/>
              </a:ext>
            </a:extLst>
          </p:cNvPr>
          <p:cNvCxnSpPr>
            <a:cxnSpLocks/>
          </p:cNvCxnSpPr>
          <p:nvPr/>
        </p:nvCxnSpPr>
        <p:spPr>
          <a:xfrm>
            <a:off x="1352550" y="3429000"/>
            <a:ext cx="9525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EC5C637-F3E5-410E-8EDE-44096F83C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28"/>
          <a:stretch/>
        </p:blipFill>
        <p:spPr>
          <a:xfrm>
            <a:off x="9091440" y="3724384"/>
            <a:ext cx="3100560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5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월간 반복성 </a:t>
            </a:r>
            <a:r>
              <a:rPr lang="en-US" altLang="ko-KR" dirty="0">
                <a:solidFill>
                  <a:schemeClr val="bg1"/>
                </a:solidFill>
              </a:rPr>
              <a:t>Output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AB978-E8A4-4235-BCBD-53344BCB3F50}"/>
              </a:ext>
            </a:extLst>
          </p:cNvPr>
          <p:cNvSpPr txBox="1"/>
          <p:nvPr/>
        </p:nvSpPr>
        <p:spPr>
          <a:xfrm>
            <a:off x="8205784" y="16002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S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급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발키리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소환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2296-B495-4016-839F-71F9792AADE6}"/>
              </a:ext>
            </a:extLst>
          </p:cNvPr>
          <p:cNvSpPr txBox="1"/>
          <p:nvPr/>
        </p:nvSpPr>
        <p:spPr>
          <a:xfrm>
            <a:off x="8424858" y="244792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28000 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6BB1C-0779-4637-88A1-24D6A897C89C}"/>
              </a:ext>
            </a:extLst>
          </p:cNvPr>
          <p:cNvSpPr txBox="1"/>
          <p:nvPr/>
        </p:nvSpPr>
        <p:spPr>
          <a:xfrm>
            <a:off x="7877175" y="4219575"/>
            <a:ext cx="2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모든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S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급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발키리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소환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E9C85-FB64-4401-A89B-36E84EBD2E47}"/>
              </a:ext>
            </a:extLst>
          </p:cNvPr>
          <p:cNvSpPr txBox="1"/>
          <p:nvPr/>
        </p:nvSpPr>
        <p:spPr>
          <a:xfrm>
            <a:off x="8424858" y="516945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588000 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수정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65D9C-D048-4411-9334-614EBEDDD696}"/>
              </a:ext>
            </a:extLst>
          </p:cNvPr>
          <p:cNvSpPr txBox="1"/>
          <p:nvPr/>
        </p:nvSpPr>
        <p:spPr>
          <a:xfrm>
            <a:off x="1406106" y="4219575"/>
            <a:ext cx="313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얻을 수 있는 월간 반복 보상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9527A0-644B-48C3-8DED-0414D40D9A47}"/>
              </a:ext>
            </a:extLst>
          </p:cNvPr>
          <p:cNvSpPr txBox="1"/>
          <p:nvPr/>
        </p:nvSpPr>
        <p:spPr>
          <a:xfrm>
            <a:off x="2193714" y="5169455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3775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수정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highlight>
                <a:srgbClr val="80808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2BF5C-7050-4AAB-A132-F6CE2E7B925C}"/>
              </a:ext>
            </a:extLst>
          </p:cNvPr>
          <p:cNvSpPr txBox="1"/>
          <p:nvPr/>
        </p:nvSpPr>
        <p:spPr>
          <a:xfrm>
            <a:off x="4804913" y="4807505"/>
            <a:ext cx="236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약</a:t>
            </a:r>
            <a:r>
              <a:rPr lang="ko-KR" altLang="en-US" dirty="0">
                <a:solidFill>
                  <a:srgbClr val="FF0000"/>
                </a:solidFill>
                <a:highlight>
                  <a:srgbClr val="808080"/>
                </a:highlight>
              </a:rPr>
              <a:t> </a:t>
            </a:r>
            <a:r>
              <a:rPr lang="en-US" altLang="ko-KR" dirty="0">
                <a:solidFill>
                  <a:srgbClr val="FF0000"/>
                </a:solidFill>
                <a:highlight>
                  <a:srgbClr val="808080"/>
                </a:highlight>
              </a:rPr>
              <a:t>155</a:t>
            </a:r>
            <a:r>
              <a:rPr lang="ko-KR" altLang="en-US" dirty="0">
                <a:solidFill>
                  <a:srgbClr val="FF0000"/>
                </a:solidFill>
                <a:highlight>
                  <a:srgbClr val="808080"/>
                </a:highlight>
              </a:rPr>
              <a:t>달 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소요</a:t>
            </a:r>
            <a:endParaRPr lang="en-US" altLang="ko-KR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매달 </a:t>
            </a:r>
            <a:r>
              <a:rPr lang="ko-KR" altLang="en-US" dirty="0">
                <a:solidFill>
                  <a:srgbClr val="FF0000"/>
                </a:solidFill>
                <a:highlight>
                  <a:srgbClr val="808080"/>
                </a:highlight>
              </a:rPr>
              <a:t>약 </a:t>
            </a:r>
            <a:r>
              <a:rPr lang="en-US" altLang="ko-KR" dirty="0">
                <a:solidFill>
                  <a:srgbClr val="FF0000"/>
                </a:solidFill>
                <a:highlight>
                  <a:srgbClr val="808080"/>
                </a:highlight>
              </a:rPr>
              <a:t>0.6%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를 차지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956DB-EF74-454F-819E-10A4E1149D46}"/>
              </a:ext>
            </a:extLst>
          </p:cNvPr>
          <p:cNvSpPr txBox="1"/>
          <p:nvPr/>
        </p:nvSpPr>
        <p:spPr>
          <a:xfrm>
            <a:off x="1406106" y="1601458"/>
            <a:ext cx="312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얻을 수 있는 월간 반복 보상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3541-629A-4B99-9F6B-F1494ABB5938}"/>
              </a:ext>
            </a:extLst>
          </p:cNvPr>
          <p:cNvSpPr txBox="1"/>
          <p:nvPr/>
        </p:nvSpPr>
        <p:spPr>
          <a:xfrm>
            <a:off x="2214568" y="2445730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3775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highlight>
                <a:srgbClr val="80808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EC7B3-FFCC-4D18-9156-BBD66C01C87F}"/>
              </a:ext>
            </a:extLst>
          </p:cNvPr>
          <p:cNvSpPr txBox="1"/>
          <p:nvPr/>
        </p:nvSpPr>
        <p:spPr>
          <a:xfrm>
            <a:off x="4804913" y="2307230"/>
            <a:ext cx="236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약 </a:t>
            </a:r>
            <a:r>
              <a:rPr lang="en-US" altLang="ko-KR" dirty="0">
                <a:solidFill>
                  <a:srgbClr val="FF0000"/>
                </a:solidFill>
                <a:highlight>
                  <a:srgbClr val="808080"/>
                </a:highlight>
              </a:rPr>
              <a:t>8</a:t>
            </a:r>
            <a:r>
              <a:rPr lang="ko-KR" altLang="en-US" dirty="0">
                <a:solidFill>
                  <a:srgbClr val="FF0000"/>
                </a:solidFill>
                <a:highlight>
                  <a:srgbClr val="808080"/>
                </a:highlight>
              </a:rPr>
              <a:t>달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소요</a:t>
            </a:r>
            <a:endParaRPr lang="en-US" altLang="ko-KR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매달 </a:t>
            </a:r>
            <a:r>
              <a:rPr lang="ko-KR" altLang="en-US" dirty="0">
                <a:solidFill>
                  <a:srgbClr val="FF0000"/>
                </a:solidFill>
                <a:highlight>
                  <a:srgbClr val="808080"/>
                </a:highlight>
              </a:rPr>
              <a:t>약 </a:t>
            </a:r>
            <a:r>
              <a:rPr lang="en-US" altLang="ko-KR" dirty="0">
                <a:solidFill>
                  <a:srgbClr val="FF0000"/>
                </a:solidFill>
                <a:highlight>
                  <a:srgbClr val="808080"/>
                </a:highlight>
              </a:rPr>
              <a:t>13%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를 차지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5A1933-2935-4E19-8CBE-A0412E02A9FA}"/>
              </a:ext>
            </a:extLst>
          </p:cNvPr>
          <p:cNvGrpSpPr/>
          <p:nvPr/>
        </p:nvGrpSpPr>
        <p:grpSpPr>
          <a:xfrm>
            <a:off x="1811823" y="785636"/>
            <a:ext cx="2722076" cy="292377"/>
            <a:chOff x="1811823" y="785636"/>
            <a:chExt cx="2722076" cy="2923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A38BE-C514-4023-84B5-EA1195944ECF}"/>
                </a:ext>
              </a:extLst>
            </p:cNvPr>
            <p:cNvSpPr txBox="1"/>
            <p:nvPr/>
          </p:nvSpPr>
          <p:spPr>
            <a:xfrm>
              <a:off x="2072853" y="801014"/>
              <a:ext cx="2461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</a:rPr>
                <a:t>디랙의</a:t>
              </a:r>
              <a:r>
                <a:rPr lang="ko-KR" altLang="en-US" sz="1200" dirty="0">
                  <a:solidFill>
                    <a:schemeClr val="bg1"/>
                  </a:solidFill>
                </a:rPr>
                <a:t> 바다 초급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진급구역 기준</a:t>
              </a:r>
            </a:p>
          </p:txBody>
        </p:sp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0732ABCA-5C76-4CEA-BF3C-8A7CFEB9EE70}"/>
                </a:ext>
              </a:extLst>
            </p:cNvPr>
            <p:cNvSpPr/>
            <p:nvPr/>
          </p:nvSpPr>
          <p:spPr>
            <a:xfrm>
              <a:off x="1811823" y="785636"/>
              <a:ext cx="261030" cy="26103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7D4216-4DE0-4167-AF18-B7F018C76FFF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34DB4B4-EE00-4FFC-B555-5662906EDD9F}"/>
              </a:ext>
            </a:extLst>
          </p:cNvPr>
          <p:cNvCxnSpPr>
            <a:cxnSpLocks/>
          </p:cNvCxnSpPr>
          <p:nvPr/>
        </p:nvCxnSpPr>
        <p:spPr>
          <a:xfrm>
            <a:off x="5091112" y="1784866"/>
            <a:ext cx="192881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0226A0-2558-42C0-BB2F-1C867A927896}"/>
              </a:ext>
            </a:extLst>
          </p:cNvPr>
          <p:cNvCxnSpPr>
            <a:cxnSpLocks/>
          </p:cNvCxnSpPr>
          <p:nvPr/>
        </p:nvCxnSpPr>
        <p:spPr>
          <a:xfrm>
            <a:off x="5091112" y="4375666"/>
            <a:ext cx="192881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F1DB70E-A81E-43BB-8141-1BC702B7089A}"/>
              </a:ext>
            </a:extLst>
          </p:cNvPr>
          <p:cNvCxnSpPr>
            <a:cxnSpLocks/>
          </p:cNvCxnSpPr>
          <p:nvPr/>
        </p:nvCxnSpPr>
        <p:spPr>
          <a:xfrm>
            <a:off x="1352550" y="3429000"/>
            <a:ext cx="9525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A7CD5239-08A1-47C3-B139-9EEA17132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7" b="99739" l="3506" r="98915">
                        <a14:foregroundMark x1="87062" y1="11816" x2="96411" y2="13901"/>
                        <a14:foregroundMark x1="34224" y1="87489" x2="29967" y2="94440"/>
                        <a14:foregroundMark x1="29967" y1="94440" x2="35643" y2="90182"/>
                        <a14:foregroundMark x1="35643" y1="90182" x2="38397" y2="97307"/>
                        <a14:foregroundMark x1="38397" y1="97307" x2="43489" y2="90530"/>
                        <a14:foregroundMark x1="43489" y1="90530" x2="49833" y2="88271"/>
                        <a14:foregroundMark x1="49833" y1="88271" x2="56010" y2="91399"/>
                        <a14:foregroundMark x1="56010" y1="91399" x2="57179" y2="90791"/>
                        <a14:foregroundMark x1="70117" y1="83058" x2="69533" y2="85404"/>
                        <a14:foregroundMark x1="70785" y1="76803" x2="69032" y2="85404"/>
                        <a14:foregroundMark x1="64357" y1="87924" x2="64858" y2="94874"/>
                        <a14:foregroundMark x1="64858" y1="94874" x2="68364" y2="98349"/>
                        <a14:foregroundMark x1="55843" y1="43788" x2="55259" y2="51434"/>
                        <a14:foregroundMark x1="55259" y1="51434" x2="62604" y2="65334"/>
                        <a14:foregroundMark x1="62604" y1="65334" x2="67529" y2="60209"/>
                        <a14:foregroundMark x1="67529" y1="60209" x2="68447" y2="37880"/>
                        <a14:foregroundMark x1="68447" y1="37880" x2="58848" y2="48393"/>
                        <a14:foregroundMark x1="58848" y1="48393" x2="56093" y2="63510"/>
                        <a14:foregroundMark x1="56093" y1="63510" x2="57763" y2="74283"/>
                        <a14:foregroundMark x1="57763" y1="74283" x2="64357" y2="68549"/>
                        <a14:foregroundMark x1="64357" y1="68549" x2="66027" y2="50565"/>
                        <a14:foregroundMark x1="66027" y1="50565" x2="60267" y2="42050"/>
                        <a14:foregroundMark x1="60267" y1="42050" x2="61352" y2="57863"/>
                        <a14:foregroundMark x1="61352" y1="57863" x2="66945" y2="65248"/>
                        <a14:foregroundMark x1="66945" y1="65248" x2="73957" y2="65508"/>
                        <a14:foregroundMark x1="73957" y1="65508" x2="75209" y2="58384"/>
                        <a14:foregroundMark x1="75209" y1="58384" x2="67529" y2="59253"/>
                        <a14:foregroundMark x1="67529" y1="59253" x2="68948" y2="70547"/>
                        <a14:foregroundMark x1="68948" y1="70547" x2="73456" y2="60295"/>
                        <a14:foregroundMark x1="73456" y1="60295" x2="76377" y2="70721"/>
                        <a14:foregroundMark x1="76377" y1="70721" x2="80885" y2="60904"/>
                        <a14:foregroundMark x1="80885" y1="60904" x2="76461" y2="68288"/>
                        <a14:foregroundMark x1="76461" y1="68288" x2="77963" y2="65682"/>
                        <a14:foregroundMark x1="80217" y1="63858" x2="78965" y2="71069"/>
                        <a14:foregroundMark x1="78965" y1="71069" x2="70200" y2="75413"/>
                        <a14:foregroundMark x1="72788" y1="72111" x2="72204" y2="72806"/>
                        <a14:foregroundMark x1="84391" y1="68028" x2="79382" y2="72372"/>
                        <a14:foregroundMark x1="84641" y1="70374" x2="79549" y2="73588"/>
                        <a14:foregroundMark x1="37229" y1="99566" x2="38063" y2="99826"/>
                        <a14:foregroundMark x1="70785" y1="81842" x2="68447" y2="88445"/>
                        <a14:foregroundMark x1="68447" y1="88445" x2="68614" y2="88358"/>
                        <a14:foregroundMark x1="10184" y1="39965" x2="3589" y2="43875"/>
                        <a14:foregroundMark x1="3589" y1="43875" x2="9265" y2="41529"/>
                        <a14:foregroundMark x1="41402" y1="11816" x2="40484" y2="12337"/>
                        <a14:foregroundMark x1="39900" y1="12945" x2="39816" y2="17811"/>
                        <a14:foregroundMark x1="37229" y1="18506" x2="31219" y2="19548"/>
                        <a14:foregroundMark x1="61018" y1="10947" x2="68280" y2="12076"/>
                        <a14:foregroundMark x1="68280" y1="12076" x2="72120" y2="14857"/>
                        <a14:foregroundMark x1="63272" y1="7385" x2="60851" y2="9036"/>
                        <a14:foregroundMark x1="62604" y1="7472" x2="64441" y2="7211"/>
                        <a14:foregroundMark x1="90401" y1="3997" x2="90401" y2="3997"/>
                        <a14:foregroundMark x1="90484" y1="13727" x2="79800" y2="15986"/>
                        <a14:foregroundMark x1="77963" y1="20417" x2="70618" y2="29887"/>
                        <a14:foregroundMark x1="74875" y1="25543" x2="68614" y2="39183"/>
                        <a14:foregroundMark x1="73038" y1="39270" x2="87312" y2="34405"/>
                        <a14:foregroundMark x1="87312" y1="34405" x2="92905" y2="33884"/>
                        <a14:foregroundMark x1="97579" y1="41703" x2="98915" y2="43788"/>
                        <a14:foregroundMark x1="96244" y1="34839" x2="97412" y2="34839"/>
                        <a14:foregroundMark x1="91152" y1="34405" x2="97997" y2="34752"/>
                        <a14:foregroundMark x1="95993" y1="52650" x2="97579" y2="60035"/>
                        <a14:foregroundMark x1="63272" y1="82537" x2="66194" y2="99739"/>
                      </a14:backgroundRemoval>
                    </a14:imgEffect>
                  </a14:imgLayer>
                </a14:imgProps>
              </a:ext>
            </a:extLst>
          </a:blip>
          <a:srcRect l="19434"/>
          <a:stretch/>
        </p:blipFill>
        <p:spPr>
          <a:xfrm>
            <a:off x="9563101" y="293965"/>
            <a:ext cx="2628899" cy="31350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D3CD20-4F8B-4729-9CE9-B62A9FB78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28"/>
          <a:stretch/>
        </p:blipFill>
        <p:spPr>
          <a:xfrm>
            <a:off x="9091440" y="3724384"/>
            <a:ext cx="3100560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Output </a:t>
            </a:r>
            <a:r>
              <a:rPr lang="ko-KR" altLang="en-US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76A3C-BD54-4E37-9CA4-2C8994AB0EA0}"/>
              </a:ext>
            </a:extLst>
          </p:cNvPr>
          <p:cNvSpPr txBox="1"/>
          <p:nvPr/>
        </p:nvSpPr>
        <p:spPr>
          <a:xfrm>
            <a:off x="1748286" y="2967335"/>
            <a:ext cx="8695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위의 분석들로 미루어 보아 </a:t>
            </a:r>
            <a:r>
              <a:rPr lang="ko-KR" altLang="en-US" dirty="0" err="1">
                <a:solidFill>
                  <a:schemeClr val="bg1"/>
                </a:solidFill>
              </a:rPr>
              <a:t>무과금</a:t>
            </a:r>
            <a:r>
              <a:rPr lang="ko-KR" altLang="en-US" dirty="0">
                <a:solidFill>
                  <a:schemeClr val="bg1"/>
                </a:solidFill>
              </a:rPr>
              <a:t> 유저의 경우 </a:t>
            </a:r>
            <a:r>
              <a:rPr lang="en-US" altLang="ko-KR" dirty="0">
                <a:solidFill>
                  <a:schemeClr val="bg1"/>
                </a:solidFill>
              </a:rPr>
              <a:t>S</a:t>
            </a:r>
            <a:r>
              <a:rPr lang="ko-KR" altLang="en-US" dirty="0">
                <a:solidFill>
                  <a:schemeClr val="bg1"/>
                </a:solidFill>
              </a:rPr>
              <a:t>급 </a:t>
            </a:r>
            <a:r>
              <a:rPr lang="ko-KR" altLang="en-US" dirty="0" err="1">
                <a:solidFill>
                  <a:schemeClr val="bg1"/>
                </a:solidFill>
              </a:rPr>
              <a:t>발키리를</a:t>
            </a:r>
            <a:r>
              <a:rPr lang="ko-KR" altLang="en-US" dirty="0">
                <a:solidFill>
                  <a:schemeClr val="bg1"/>
                </a:solidFill>
              </a:rPr>
              <a:t> 하나정도는 시간을 들이면 충분히 가능하나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모든 </a:t>
            </a:r>
            <a:r>
              <a:rPr lang="en-US" altLang="ko-KR" dirty="0">
                <a:solidFill>
                  <a:schemeClr val="bg1"/>
                </a:solidFill>
              </a:rPr>
              <a:t>S</a:t>
            </a:r>
            <a:r>
              <a:rPr lang="ko-KR" altLang="en-US" dirty="0">
                <a:solidFill>
                  <a:schemeClr val="bg1"/>
                </a:solidFill>
              </a:rPr>
              <a:t>급 </a:t>
            </a:r>
            <a:r>
              <a:rPr lang="ko-KR" altLang="en-US" dirty="0" err="1">
                <a:solidFill>
                  <a:schemeClr val="bg1"/>
                </a:solidFill>
              </a:rPr>
              <a:t>발키리를</a:t>
            </a:r>
            <a:r>
              <a:rPr lang="ko-KR" altLang="en-US" dirty="0">
                <a:solidFill>
                  <a:schemeClr val="bg1"/>
                </a:solidFill>
              </a:rPr>
              <a:t> 모으는 것은 운에 의존하지 않는 이상 불가능하다는 결론을 내릴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D7442-1A25-4E97-93EA-62682182AE3A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8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61D67C6-B7C1-4AC4-B438-B383A0F7C1F7}"/>
              </a:ext>
            </a:extLst>
          </p:cNvPr>
          <p:cNvSpPr/>
          <p:nvPr/>
        </p:nvSpPr>
        <p:spPr>
          <a:xfrm>
            <a:off x="7899712" y="1152525"/>
            <a:ext cx="3206438" cy="48387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696B70-72AE-4684-B394-D4242B7162E1}"/>
              </a:ext>
            </a:extLst>
          </p:cNvPr>
          <p:cNvSpPr/>
          <p:nvPr/>
        </p:nvSpPr>
        <p:spPr>
          <a:xfrm>
            <a:off x="1081730" y="1138497"/>
            <a:ext cx="3206438" cy="48387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93F87-20E6-4414-85EB-51BCE69E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142" y="1360966"/>
            <a:ext cx="2033578" cy="1882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8F47DE-26C8-435D-94A3-6BB784700C1D}"/>
              </a:ext>
            </a:extLst>
          </p:cNvPr>
          <p:cNvSpPr txBox="1"/>
          <p:nvPr/>
        </p:nvSpPr>
        <p:spPr>
          <a:xfrm>
            <a:off x="1291280" y="4373334"/>
            <a:ext cx="2787338" cy="95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수정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개당 약 </a:t>
            </a:r>
            <a:r>
              <a:rPr lang="en-US" altLang="ko-KR" dirty="0">
                <a:solidFill>
                  <a:schemeClr val="bg1"/>
                </a:solidFill>
              </a:rPr>
              <a:t>18</a:t>
            </a:r>
            <a:r>
              <a:rPr lang="ko-KR" altLang="en-US" dirty="0">
                <a:solidFill>
                  <a:schemeClr val="bg1"/>
                </a:solidFill>
              </a:rPr>
              <a:t>원의 가치를 가지고 있으며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보급에 사용하는 재화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A0164-E336-4C95-9F71-E4CA2916E836}"/>
              </a:ext>
            </a:extLst>
          </p:cNvPr>
          <p:cNvSpPr txBox="1"/>
          <p:nvPr/>
        </p:nvSpPr>
        <p:spPr>
          <a:xfrm>
            <a:off x="1668159" y="3679770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7D899A-4314-4A14-A52F-FAC783F9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856" y="1205300"/>
            <a:ext cx="2662184" cy="2038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F9E14-7887-465C-9041-6D18B3386D0E}"/>
              </a:ext>
            </a:extLst>
          </p:cNvPr>
          <p:cNvSpPr txBox="1"/>
          <p:nvPr/>
        </p:nvSpPr>
        <p:spPr>
          <a:xfrm>
            <a:off x="8486141" y="3679770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태고의 의지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C93FD-F3C5-42FB-BBB1-4247666D7CA3}"/>
              </a:ext>
            </a:extLst>
          </p:cNvPr>
          <p:cNvSpPr txBox="1"/>
          <p:nvPr/>
        </p:nvSpPr>
        <p:spPr>
          <a:xfrm>
            <a:off x="8109262" y="4291822"/>
            <a:ext cx="2787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기억 전장에서 얻을 수 있는 재화로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일부 </a:t>
            </a:r>
            <a:r>
              <a:rPr lang="en-US" altLang="ko-KR" dirty="0">
                <a:solidFill>
                  <a:schemeClr val="bg1"/>
                </a:solidFill>
              </a:rPr>
              <a:t>S</a:t>
            </a:r>
            <a:r>
              <a:rPr lang="ko-KR" altLang="en-US" dirty="0">
                <a:solidFill>
                  <a:schemeClr val="bg1"/>
                </a:solidFill>
              </a:rPr>
              <a:t>급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캐릭터 조각을 구매하는데 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5D787-DA64-4536-9F75-966DD6573597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Intro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재화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FF5A05-A310-4A75-A9E3-5BF9DFDCCF0C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0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 – </a:t>
            </a:r>
            <a:r>
              <a:rPr lang="ko-KR" altLang="en-US" dirty="0">
                <a:solidFill>
                  <a:schemeClr val="bg1"/>
                </a:solidFill>
              </a:rPr>
              <a:t>일회성 수정 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38EFA-50CD-4E13-9EAD-AA887F8F489C}"/>
              </a:ext>
            </a:extLst>
          </p:cNvPr>
          <p:cNvSpPr txBox="1"/>
          <p:nvPr/>
        </p:nvSpPr>
        <p:spPr>
          <a:xfrm>
            <a:off x="1948472" y="4583218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메인 스토리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D7912-AB05-4991-8EDD-D796ABFD2ECB}"/>
              </a:ext>
            </a:extLst>
          </p:cNvPr>
          <p:cNvSpPr txBox="1"/>
          <p:nvPr/>
        </p:nvSpPr>
        <p:spPr>
          <a:xfrm>
            <a:off x="8128289" y="4577316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업적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04922-1BD6-479F-B9F2-64D1887D85B7}"/>
              </a:ext>
            </a:extLst>
          </p:cNvPr>
          <p:cNvSpPr txBox="1"/>
          <p:nvPr/>
        </p:nvSpPr>
        <p:spPr>
          <a:xfrm>
            <a:off x="10037308" y="6419850"/>
            <a:ext cx="2033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더 자세한 내역은 </a:t>
            </a:r>
            <a:r>
              <a:rPr lang="ko-KR" altLang="en-US" sz="1000" b="1" dirty="0">
                <a:solidFill>
                  <a:srgbClr val="FF0000"/>
                </a:solidFill>
                <a:hlinkClick r:id="rId2" action="ppaction://hlinkfile"/>
              </a:rPr>
              <a:t>이곳</a:t>
            </a:r>
            <a:r>
              <a:rPr lang="ko-KR" altLang="en-US" sz="1000" b="1" dirty="0">
                <a:solidFill>
                  <a:srgbClr val="FF0000"/>
                </a:solidFill>
              </a:rPr>
              <a:t>을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AAFFA-B462-4DA1-B2C4-D724AB31F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t="8179"/>
          <a:stretch/>
        </p:blipFill>
        <p:spPr>
          <a:xfrm>
            <a:off x="6434588" y="1259456"/>
            <a:ext cx="5420983" cy="3121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7C4C27-FBEA-485A-9D27-38841B7BA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8179"/>
          <a:stretch/>
        </p:blipFill>
        <p:spPr>
          <a:xfrm>
            <a:off x="336429" y="1259457"/>
            <a:ext cx="5257667" cy="312136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046192-B82C-46BA-8312-F00E62BE1DD6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589E9E-3F20-4765-8068-61F648E4335A}"/>
              </a:ext>
            </a:extLst>
          </p:cNvPr>
          <p:cNvSpPr txBox="1"/>
          <p:nvPr/>
        </p:nvSpPr>
        <p:spPr>
          <a:xfrm>
            <a:off x="336429" y="5116392"/>
            <a:ext cx="525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총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21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장까지 얻는 수정의 개수는 약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26381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EA5D4-3236-447C-A036-9C5E8581814B}"/>
              </a:ext>
            </a:extLst>
          </p:cNvPr>
          <p:cNvSpPr txBox="1"/>
          <p:nvPr/>
        </p:nvSpPr>
        <p:spPr>
          <a:xfrm>
            <a:off x="6434585" y="5116392"/>
            <a:ext cx="542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모든 업적 완료 시 얻는 수정의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4460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5024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 – </a:t>
            </a:r>
            <a:r>
              <a:rPr lang="ko-KR" altLang="en-US" dirty="0">
                <a:solidFill>
                  <a:schemeClr val="bg1"/>
                </a:solidFill>
              </a:rPr>
              <a:t>일회성 수정 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38EFA-50CD-4E13-9EAD-AA887F8F489C}"/>
              </a:ext>
            </a:extLst>
          </p:cNvPr>
          <p:cNvSpPr txBox="1"/>
          <p:nvPr/>
        </p:nvSpPr>
        <p:spPr>
          <a:xfrm>
            <a:off x="2213278" y="4544070"/>
            <a:ext cx="174782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연대기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D7912-AB05-4991-8EDD-D796ABFD2ECB}"/>
              </a:ext>
            </a:extLst>
          </p:cNvPr>
          <p:cNvSpPr txBox="1"/>
          <p:nvPr/>
        </p:nvSpPr>
        <p:spPr>
          <a:xfrm>
            <a:off x="8120810" y="4538836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붕괴후서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04922-1BD6-479F-B9F2-64D1887D85B7}"/>
              </a:ext>
            </a:extLst>
          </p:cNvPr>
          <p:cNvSpPr txBox="1"/>
          <p:nvPr/>
        </p:nvSpPr>
        <p:spPr>
          <a:xfrm>
            <a:off x="10037308" y="6419850"/>
            <a:ext cx="2033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더 자세한 내역은 </a:t>
            </a:r>
            <a:r>
              <a:rPr lang="ko-KR" altLang="en-US" sz="1000" b="1" dirty="0">
                <a:solidFill>
                  <a:srgbClr val="FF0000"/>
                </a:solidFill>
                <a:hlinkClick r:id="rId2" action="ppaction://hlinkfile"/>
              </a:rPr>
              <a:t>이곳</a:t>
            </a:r>
            <a:r>
              <a:rPr lang="ko-KR" altLang="en-US" sz="1000" b="1" dirty="0">
                <a:solidFill>
                  <a:srgbClr val="FF0000"/>
                </a:solidFill>
              </a:rPr>
              <a:t>을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66C7AF-5996-42ED-AE79-BC514051A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7" b="6389"/>
          <a:stretch/>
        </p:blipFill>
        <p:spPr>
          <a:xfrm>
            <a:off x="332286" y="1836774"/>
            <a:ext cx="5509814" cy="2512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28008C-5F1A-4058-A312-3F2F39632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0"/>
          <a:stretch/>
        </p:blipFill>
        <p:spPr>
          <a:xfrm>
            <a:off x="6415488" y="1836774"/>
            <a:ext cx="5444226" cy="251208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E9C19F-82A5-47D4-8FC6-5189C383B6F2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02674F-FF9B-4735-8780-1B258C17334A}"/>
              </a:ext>
            </a:extLst>
          </p:cNvPr>
          <p:cNvSpPr txBox="1"/>
          <p:nvPr/>
        </p:nvSpPr>
        <p:spPr>
          <a:xfrm>
            <a:off x="332287" y="5119842"/>
            <a:ext cx="550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1~2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장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, 7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장까지 수정의 총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1650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2646B-32EB-4E24-A355-5FEDE6F5ACBD}"/>
              </a:ext>
            </a:extLst>
          </p:cNvPr>
          <p:cNvSpPr txBox="1"/>
          <p:nvPr/>
        </p:nvSpPr>
        <p:spPr>
          <a:xfrm>
            <a:off x="6415487" y="5119842"/>
            <a:ext cx="544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조사 레벨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20 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달성보상 수정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200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11719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 – </a:t>
            </a:r>
            <a:r>
              <a:rPr lang="ko-KR" altLang="en-US" dirty="0">
                <a:solidFill>
                  <a:schemeClr val="bg1"/>
                </a:solidFill>
              </a:rPr>
              <a:t>일회성 수정 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38EFA-50CD-4E13-9EAD-AA887F8F489C}"/>
              </a:ext>
            </a:extLst>
          </p:cNvPr>
          <p:cNvSpPr txBox="1"/>
          <p:nvPr/>
        </p:nvSpPr>
        <p:spPr>
          <a:xfrm>
            <a:off x="3218451" y="5388582"/>
            <a:ext cx="575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스테이지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초회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달성 보상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04922-1BD6-479F-B9F2-64D1887D85B7}"/>
              </a:ext>
            </a:extLst>
          </p:cNvPr>
          <p:cNvSpPr txBox="1"/>
          <p:nvPr/>
        </p:nvSpPr>
        <p:spPr>
          <a:xfrm>
            <a:off x="10037308" y="6419850"/>
            <a:ext cx="2033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더 자세한 내역은 </a:t>
            </a:r>
            <a:r>
              <a:rPr lang="ko-KR" altLang="en-US" sz="1000" b="1" dirty="0">
                <a:solidFill>
                  <a:srgbClr val="FF0000"/>
                </a:solidFill>
                <a:hlinkClick r:id="rId2" action="ppaction://hlinkfile"/>
              </a:rPr>
              <a:t>이곳</a:t>
            </a:r>
            <a:r>
              <a:rPr lang="ko-KR" altLang="en-US" sz="1000" b="1" dirty="0">
                <a:solidFill>
                  <a:srgbClr val="FF0000"/>
                </a:solidFill>
              </a:rPr>
              <a:t>을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B9DA5-8C64-4B6E-9BC0-811AD126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6"/>
          <a:stretch/>
        </p:blipFill>
        <p:spPr>
          <a:xfrm>
            <a:off x="3218450" y="1022902"/>
            <a:ext cx="5755100" cy="401928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35D692-C130-480D-95D9-722CD55B3C50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166351-71DE-499C-9D69-E5031F64499E}"/>
              </a:ext>
            </a:extLst>
          </p:cNvPr>
          <p:cNvSpPr txBox="1"/>
          <p:nvPr/>
        </p:nvSpPr>
        <p:spPr>
          <a:xfrm>
            <a:off x="2209799" y="5924550"/>
            <a:ext cx="757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메인 스토리와 연대기를 제외한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초회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달성 수정 보상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1590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25497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 – </a:t>
            </a:r>
            <a:r>
              <a:rPr lang="ko-KR" altLang="en-US" dirty="0">
                <a:solidFill>
                  <a:schemeClr val="bg1"/>
                </a:solidFill>
              </a:rPr>
              <a:t>반복성 수정 보상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480D6-F131-4422-849B-FA3F366FC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6" t="8302" r="7891" b="12639"/>
          <a:stretch/>
        </p:blipFill>
        <p:spPr>
          <a:xfrm>
            <a:off x="266700" y="977055"/>
            <a:ext cx="5825012" cy="3869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138EFA-50CD-4E13-9EAD-AA887F8F489C}"/>
              </a:ext>
            </a:extLst>
          </p:cNvPr>
          <p:cNvSpPr txBox="1"/>
          <p:nvPr/>
        </p:nvSpPr>
        <p:spPr>
          <a:xfrm>
            <a:off x="2162416" y="5155342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출석체크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765A0C-C738-43D5-B8F2-CD367414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71" y="981417"/>
            <a:ext cx="5319929" cy="2242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3D7912-AB05-4991-8EDD-D796ABFD2ECB}"/>
              </a:ext>
            </a:extLst>
          </p:cNvPr>
          <p:cNvSpPr txBox="1"/>
          <p:nvPr/>
        </p:nvSpPr>
        <p:spPr>
          <a:xfrm>
            <a:off x="8248544" y="5155342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심연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04922-1BD6-479F-B9F2-64D1887D85B7}"/>
              </a:ext>
            </a:extLst>
          </p:cNvPr>
          <p:cNvSpPr txBox="1"/>
          <p:nvPr/>
        </p:nvSpPr>
        <p:spPr>
          <a:xfrm>
            <a:off x="10037308" y="6419850"/>
            <a:ext cx="2033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더 자세한 내역은 </a:t>
            </a:r>
            <a:r>
              <a:rPr lang="ko-KR" altLang="en-US" sz="1000" b="1" dirty="0">
                <a:solidFill>
                  <a:srgbClr val="FF0000"/>
                </a:solidFill>
                <a:hlinkClick r:id="rId4" action="ppaction://hlinkfile"/>
              </a:rPr>
              <a:t>이곳</a:t>
            </a:r>
            <a:r>
              <a:rPr lang="ko-KR" altLang="en-US" sz="1000" b="1" dirty="0">
                <a:solidFill>
                  <a:srgbClr val="FF0000"/>
                </a:solidFill>
              </a:rPr>
              <a:t>을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903907-0287-43C6-9094-4EF67841A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70" y="4107681"/>
            <a:ext cx="5319929" cy="74274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7D2249-54AF-4EDE-85CC-643F79E390D4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351DE0-846C-4452-9472-232761903853}"/>
              </a:ext>
            </a:extLst>
          </p:cNvPr>
          <p:cNvSpPr txBox="1"/>
          <p:nvPr/>
        </p:nvSpPr>
        <p:spPr>
          <a:xfrm>
            <a:off x="275278" y="5638405"/>
            <a:ext cx="58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월간 얻는 수정의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400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71A5B-17D9-4822-8C88-E79EF45988D9}"/>
              </a:ext>
            </a:extLst>
          </p:cNvPr>
          <p:cNvSpPr txBox="1"/>
          <p:nvPr/>
        </p:nvSpPr>
        <p:spPr>
          <a:xfrm>
            <a:off x="6605369" y="5632176"/>
            <a:ext cx="531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월간 얻는 수정의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1600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69171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 – </a:t>
            </a:r>
            <a:r>
              <a:rPr lang="ko-KR" altLang="en-US" dirty="0">
                <a:solidFill>
                  <a:schemeClr val="bg1"/>
                </a:solidFill>
              </a:rPr>
              <a:t>반복성 수정 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38EFA-50CD-4E13-9EAD-AA887F8F489C}"/>
              </a:ext>
            </a:extLst>
          </p:cNvPr>
          <p:cNvSpPr txBox="1"/>
          <p:nvPr/>
        </p:nvSpPr>
        <p:spPr>
          <a:xfrm>
            <a:off x="1949836" y="5203594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함대 공헌도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D7912-AB05-4991-8EDD-D796ABFD2ECB}"/>
              </a:ext>
            </a:extLst>
          </p:cNvPr>
          <p:cNvSpPr txBox="1"/>
          <p:nvPr/>
        </p:nvSpPr>
        <p:spPr>
          <a:xfrm>
            <a:off x="7889390" y="5203594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기억 전장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04922-1BD6-479F-B9F2-64D1887D85B7}"/>
              </a:ext>
            </a:extLst>
          </p:cNvPr>
          <p:cNvSpPr txBox="1"/>
          <p:nvPr/>
        </p:nvSpPr>
        <p:spPr>
          <a:xfrm>
            <a:off x="10037308" y="6419850"/>
            <a:ext cx="2033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더 자세한 내역은 </a:t>
            </a:r>
            <a:r>
              <a:rPr lang="ko-KR" altLang="en-US" sz="1000" b="1" dirty="0">
                <a:solidFill>
                  <a:srgbClr val="FF0000"/>
                </a:solidFill>
                <a:hlinkClick r:id="rId2" action="ppaction://hlinkfile"/>
              </a:rPr>
              <a:t>이곳</a:t>
            </a:r>
            <a:r>
              <a:rPr lang="ko-KR" altLang="en-US" sz="1000" b="1" dirty="0">
                <a:solidFill>
                  <a:srgbClr val="FF0000"/>
                </a:solidFill>
              </a:rPr>
              <a:t>을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3C4289-0F98-4FA9-BFE1-A23F8245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868785"/>
            <a:ext cx="1799403" cy="42341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C7271F-8558-4F4F-A9DD-A59154C02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3" r="22328"/>
          <a:stretch/>
        </p:blipFill>
        <p:spPr>
          <a:xfrm>
            <a:off x="7677454" y="868784"/>
            <a:ext cx="2457450" cy="423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973A3-08C6-4507-B7A4-D1A31BA70B2C}"/>
              </a:ext>
            </a:extLst>
          </p:cNvPr>
          <p:cNvSpPr txBox="1"/>
          <p:nvPr/>
        </p:nvSpPr>
        <p:spPr>
          <a:xfrm>
            <a:off x="1251251" y="570452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월간 얻는 수정의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125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4C24E-4300-4A4B-9AEA-E8FC633851B6}"/>
              </a:ext>
            </a:extLst>
          </p:cNvPr>
          <p:cNvSpPr txBox="1"/>
          <p:nvPr/>
        </p:nvSpPr>
        <p:spPr>
          <a:xfrm>
            <a:off x="6176511" y="5702874"/>
            <a:ext cx="545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월간 얻는 수정의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450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6DE2BA-79E6-4898-A8F7-306B97EB0EDA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9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 – </a:t>
            </a:r>
            <a:r>
              <a:rPr lang="ko-KR" altLang="en-US" dirty="0">
                <a:solidFill>
                  <a:schemeClr val="bg1"/>
                </a:solidFill>
              </a:rPr>
              <a:t>반복성 수정 보상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D7912-AB05-4991-8EDD-D796ABFD2ECB}"/>
              </a:ext>
            </a:extLst>
          </p:cNvPr>
          <p:cNvSpPr txBox="1"/>
          <p:nvPr/>
        </p:nvSpPr>
        <p:spPr>
          <a:xfrm>
            <a:off x="5079209" y="4900164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일일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공적치</a:t>
            </a:r>
            <a:endParaRPr lang="ko-KR" alt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04922-1BD6-479F-B9F2-64D1887D85B7}"/>
              </a:ext>
            </a:extLst>
          </p:cNvPr>
          <p:cNvSpPr txBox="1"/>
          <p:nvPr/>
        </p:nvSpPr>
        <p:spPr>
          <a:xfrm>
            <a:off x="10037308" y="6419850"/>
            <a:ext cx="2033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더 자세한 내역은 </a:t>
            </a:r>
            <a:r>
              <a:rPr lang="ko-KR" altLang="en-US" sz="1000" b="1" dirty="0">
                <a:solidFill>
                  <a:srgbClr val="FF0000"/>
                </a:solidFill>
                <a:hlinkClick r:id="rId2" action="ppaction://hlinkfile"/>
              </a:rPr>
              <a:t>이곳</a:t>
            </a:r>
            <a:r>
              <a:rPr lang="ko-KR" altLang="en-US" sz="1000" b="1" dirty="0">
                <a:solidFill>
                  <a:srgbClr val="FF0000"/>
                </a:solidFill>
              </a:rPr>
              <a:t>을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3CD17E-F2A0-4FF6-B273-27A259DA6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79512"/>
          <a:stretch/>
        </p:blipFill>
        <p:spPr>
          <a:xfrm>
            <a:off x="2404781" y="2691442"/>
            <a:ext cx="7382436" cy="1012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E6FF0-4F69-47FE-9E6A-AD9C3CA52CEB}"/>
              </a:ext>
            </a:extLst>
          </p:cNvPr>
          <p:cNvSpPr txBox="1"/>
          <p:nvPr/>
        </p:nvSpPr>
        <p:spPr>
          <a:xfrm>
            <a:off x="2404782" y="5349056"/>
            <a:ext cx="73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월간 얻는 수정의 개수는 </a:t>
            </a:r>
            <a:r>
              <a:rPr lang="en-US" altLang="ko-KR" dirty="0">
                <a:solidFill>
                  <a:schemeClr val="bg1"/>
                </a:solidFill>
                <a:highlight>
                  <a:srgbClr val="808080"/>
                </a:highlight>
              </a:rPr>
              <a:t>1200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개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0EBE32-CE84-49D1-B6E3-B1852CD466BF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4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2933E-DC6D-418C-8392-BE823E1B48A3}"/>
              </a:ext>
            </a:extLst>
          </p:cNvPr>
          <p:cNvSpPr txBox="1"/>
          <p:nvPr/>
        </p:nvSpPr>
        <p:spPr>
          <a:xfrm>
            <a:off x="266700" y="200025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Output – </a:t>
            </a:r>
            <a:r>
              <a:rPr lang="ko-KR" altLang="en-US" dirty="0" err="1">
                <a:solidFill>
                  <a:schemeClr val="bg1"/>
                </a:solidFill>
              </a:rPr>
              <a:t>발키리</a:t>
            </a:r>
            <a:r>
              <a:rPr lang="ko-KR" altLang="en-US" dirty="0">
                <a:solidFill>
                  <a:schemeClr val="bg1"/>
                </a:solidFill>
              </a:rPr>
              <a:t> 보급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B7A7-A554-4FC6-A93E-57E0B9F18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"/>
          <a:stretch/>
        </p:blipFill>
        <p:spPr>
          <a:xfrm>
            <a:off x="2209799" y="931307"/>
            <a:ext cx="7943537" cy="47932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C8D4D5-1119-404B-906E-E099A69F3502}"/>
              </a:ext>
            </a:extLst>
          </p:cNvPr>
          <p:cNvSpPr txBox="1"/>
          <p:nvPr/>
        </p:nvSpPr>
        <p:spPr>
          <a:xfrm>
            <a:off x="5079210" y="6162400"/>
            <a:ext cx="2033579" cy="3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발키리</a:t>
            </a:r>
            <a:r>
              <a:rPr lang="ko-KR" altLang="en-US" dirty="0">
                <a:solidFill>
                  <a:schemeClr val="bg1"/>
                </a:solidFill>
                <a:highlight>
                  <a:srgbClr val="808080"/>
                </a:highlight>
              </a:rPr>
              <a:t> 보급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06FFE-EC4F-41F8-BC5B-2B17B2BAF087}"/>
              </a:ext>
            </a:extLst>
          </p:cNvPr>
          <p:cNvSpPr txBox="1"/>
          <p:nvPr/>
        </p:nvSpPr>
        <p:spPr>
          <a:xfrm>
            <a:off x="9277350" y="6419850"/>
            <a:ext cx="2793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99</a:t>
            </a:r>
            <a:r>
              <a:rPr lang="ko-KR" altLang="en-US" sz="1000" b="1" dirty="0">
                <a:solidFill>
                  <a:schemeClr val="bg1"/>
                </a:solidFill>
              </a:rPr>
              <a:t>회 보급 시 반드시 </a:t>
            </a:r>
            <a:r>
              <a:rPr lang="en-US" altLang="ko-KR" sz="1000" b="1" dirty="0">
                <a:solidFill>
                  <a:schemeClr val="bg1"/>
                </a:solidFill>
              </a:rPr>
              <a:t>S</a:t>
            </a:r>
            <a:r>
              <a:rPr lang="ko-KR" altLang="en-US" sz="1000" b="1" dirty="0">
                <a:solidFill>
                  <a:schemeClr val="bg1"/>
                </a:solidFill>
              </a:rPr>
              <a:t>급 </a:t>
            </a:r>
            <a:r>
              <a:rPr lang="ko-KR" altLang="en-US" sz="1000" b="1" dirty="0" err="1">
                <a:solidFill>
                  <a:schemeClr val="bg1"/>
                </a:solidFill>
              </a:rPr>
              <a:t>발키리</a:t>
            </a:r>
            <a:r>
              <a:rPr lang="ko-KR" altLang="en-US" sz="1000" b="1" dirty="0">
                <a:solidFill>
                  <a:schemeClr val="bg1"/>
                </a:solidFill>
              </a:rPr>
              <a:t> 획득 가능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6A66-8108-4064-9C8C-B43C4032EA4D}"/>
              </a:ext>
            </a:extLst>
          </p:cNvPr>
          <p:cNvCxnSpPr/>
          <p:nvPr/>
        </p:nvCxnSpPr>
        <p:spPr>
          <a:xfrm>
            <a:off x="266700" y="676502"/>
            <a:ext cx="4162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0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338</Words>
  <Application>Microsoft Office PowerPoint</Application>
  <PresentationFormat>와이드스크린</PresentationFormat>
  <Paragraphs>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45</cp:revision>
  <dcterms:created xsi:type="dcterms:W3CDTF">2020-12-26T07:28:44Z</dcterms:created>
  <dcterms:modified xsi:type="dcterms:W3CDTF">2020-12-29T06:04:56Z</dcterms:modified>
</cp:coreProperties>
</file>